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56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2" r:id="rId2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gCHh5syPW/tlAVAUBNcFzw==" hashData="nmmvpNTTjwmNiL58tTqiAB4zwFM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54.wmf"/><Relationship Id="rId1" Type="http://schemas.openxmlformats.org/officeDocument/2006/relationships/image" Target="../media/image53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6.wmf"/><Relationship Id="rId1" Type="http://schemas.openxmlformats.org/officeDocument/2006/relationships/image" Target="../media/image48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4" Type="http://schemas.openxmlformats.org/officeDocument/2006/relationships/image" Target="../media/image61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5.wmf"/><Relationship Id="rId1" Type="http://schemas.openxmlformats.org/officeDocument/2006/relationships/image" Target="../media/image64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7BF3F-8773-48AC-AE5E-0C8DAB6BA19A}" type="datetimeFigureOut">
              <a:rPr lang="tr-TR" smtClean="0"/>
              <a:t>5.6.2013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AC954-D557-4D4E-AC82-836E13991CA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62385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7BF3F-8773-48AC-AE5E-0C8DAB6BA19A}" type="datetimeFigureOut">
              <a:rPr lang="tr-TR" smtClean="0"/>
              <a:t>5.6.2013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AC954-D557-4D4E-AC82-836E13991CA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16605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7BF3F-8773-48AC-AE5E-0C8DAB6BA19A}" type="datetimeFigureOut">
              <a:rPr lang="tr-TR" smtClean="0"/>
              <a:t>5.6.2013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AC954-D557-4D4E-AC82-836E13991CA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53787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7BF3F-8773-48AC-AE5E-0C8DAB6BA19A}" type="datetimeFigureOut">
              <a:rPr lang="tr-TR" smtClean="0"/>
              <a:t>5.6.2013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AC954-D557-4D4E-AC82-836E13991CA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18048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7BF3F-8773-48AC-AE5E-0C8DAB6BA19A}" type="datetimeFigureOut">
              <a:rPr lang="tr-TR" smtClean="0"/>
              <a:t>5.6.2013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AC954-D557-4D4E-AC82-836E13991CA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630367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7BF3F-8773-48AC-AE5E-0C8DAB6BA19A}" type="datetimeFigureOut">
              <a:rPr lang="tr-TR" smtClean="0"/>
              <a:t>5.6.2013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AC954-D557-4D4E-AC82-836E13991CA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27786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7BF3F-8773-48AC-AE5E-0C8DAB6BA19A}" type="datetimeFigureOut">
              <a:rPr lang="tr-TR" smtClean="0"/>
              <a:t>5.6.2013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AC954-D557-4D4E-AC82-836E13991CA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36677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7BF3F-8773-48AC-AE5E-0C8DAB6BA19A}" type="datetimeFigureOut">
              <a:rPr lang="tr-TR" smtClean="0"/>
              <a:t>5.6.2013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AC954-D557-4D4E-AC82-836E13991CA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64853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7BF3F-8773-48AC-AE5E-0C8DAB6BA19A}" type="datetimeFigureOut">
              <a:rPr lang="tr-TR" smtClean="0"/>
              <a:t>5.6.2013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AC954-D557-4D4E-AC82-836E13991CA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43095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7BF3F-8773-48AC-AE5E-0C8DAB6BA19A}" type="datetimeFigureOut">
              <a:rPr lang="tr-TR" smtClean="0"/>
              <a:t>5.6.2013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AC954-D557-4D4E-AC82-836E13991CA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9078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7BF3F-8773-48AC-AE5E-0C8DAB6BA19A}" type="datetimeFigureOut">
              <a:rPr lang="tr-TR" smtClean="0"/>
              <a:t>5.6.2013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AC954-D557-4D4E-AC82-836E13991CA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74466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E7BF3F-8773-48AC-AE5E-0C8DAB6BA19A}" type="datetimeFigureOut">
              <a:rPr lang="tr-TR" smtClean="0"/>
              <a:t>5.6.2013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8AC954-D557-4D4E-AC82-836E13991CA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15101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3.png"/><Relationship Id="rId5" Type="http://schemas.openxmlformats.org/officeDocument/2006/relationships/image" Target="../media/image31.wmf"/><Relationship Id="rId4" Type="http://schemas.openxmlformats.org/officeDocument/2006/relationships/oleObject" Target="../embeddings/oleObject7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2.png"/><Relationship Id="rId5" Type="http://schemas.openxmlformats.org/officeDocument/2006/relationships/image" Target="../media/image40.wmf"/><Relationship Id="rId4" Type="http://schemas.openxmlformats.org/officeDocument/2006/relationships/oleObject" Target="../embeddings/oleObject8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7" Type="http://schemas.openxmlformats.org/officeDocument/2006/relationships/image" Target="../media/image45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4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43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7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46.wmf"/><Relationship Id="rId4" Type="http://schemas.openxmlformats.org/officeDocument/2006/relationships/oleObject" Target="../embeddings/oleObject11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3" Type="http://schemas.openxmlformats.org/officeDocument/2006/relationships/image" Target="../media/image51.png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48.wmf"/><Relationship Id="rId5" Type="http://schemas.openxmlformats.org/officeDocument/2006/relationships/oleObject" Target="../embeddings/oleObject13.bin"/><Relationship Id="rId10" Type="http://schemas.openxmlformats.org/officeDocument/2006/relationships/image" Target="../media/image50.wmf"/><Relationship Id="rId4" Type="http://schemas.openxmlformats.org/officeDocument/2006/relationships/image" Target="../media/image52.png"/><Relationship Id="rId9" Type="http://schemas.openxmlformats.org/officeDocument/2006/relationships/oleObject" Target="../embeddings/oleObject15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4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7.bin"/><Relationship Id="rId5" Type="http://schemas.openxmlformats.org/officeDocument/2006/relationships/image" Target="../media/image53.wmf"/><Relationship Id="rId4" Type="http://schemas.openxmlformats.org/officeDocument/2006/relationships/oleObject" Target="../embeddings/oleObject16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56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19.bin"/><Relationship Id="rId5" Type="http://schemas.openxmlformats.org/officeDocument/2006/relationships/image" Target="../media/image48.wmf"/><Relationship Id="rId4" Type="http://schemas.openxmlformats.org/officeDocument/2006/relationships/oleObject" Target="../embeddings/oleObject18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58.wmf"/><Relationship Id="rId4" Type="http://schemas.openxmlformats.org/officeDocument/2006/relationships/oleObject" Target="../embeddings/oleObject20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62.png"/><Relationship Id="rId7" Type="http://schemas.openxmlformats.org/officeDocument/2006/relationships/image" Target="../media/image44.wmf"/><Relationship Id="rId12" Type="http://schemas.openxmlformats.org/officeDocument/2006/relationships/image" Target="../media/image6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22.bin"/><Relationship Id="rId11" Type="http://schemas.openxmlformats.org/officeDocument/2006/relationships/oleObject" Target="../embeddings/oleObject24.bin"/><Relationship Id="rId5" Type="http://schemas.openxmlformats.org/officeDocument/2006/relationships/image" Target="../media/image43.wmf"/><Relationship Id="rId10" Type="http://schemas.openxmlformats.org/officeDocument/2006/relationships/image" Target="../media/image60.wmf"/><Relationship Id="rId4" Type="http://schemas.openxmlformats.org/officeDocument/2006/relationships/oleObject" Target="../embeddings/oleObject21.bin"/><Relationship Id="rId9" Type="http://schemas.openxmlformats.org/officeDocument/2006/relationships/oleObject" Target="../embeddings/oleObject23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7" Type="http://schemas.openxmlformats.org/officeDocument/2006/relationships/image" Target="../media/image6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26.bin"/><Relationship Id="rId5" Type="http://schemas.openxmlformats.org/officeDocument/2006/relationships/image" Target="../media/image64.wmf"/><Relationship Id="rId4" Type="http://schemas.openxmlformats.org/officeDocument/2006/relationships/oleObject" Target="../embeddings/oleObject25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67.wmf"/><Relationship Id="rId4" Type="http://schemas.openxmlformats.org/officeDocument/2006/relationships/oleObject" Target="../embeddings/oleObject27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69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7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69.w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7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73.wmf"/><Relationship Id="rId4" Type="http://schemas.openxmlformats.org/officeDocument/2006/relationships/oleObject" Target="../embeddings/oleObject30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76.png"/><Relationship Id="rId4" Type="http://schemas.openxmlformats.org/officeDocument/2006/relationships/image" Target="../media/image75.w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wmf"/><Relationship Id="rId3" Type="http://schemas.openxmlformats.org/officeDocument/2006/relationships/image" Target="../media/image2.png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image" Target="../media/image2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2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8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2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187624" y="332656"/>
            <a:ext cx="6696744" cy="1470025"/>
          </a:xfr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</a:rPr>
              <a:t>EN AZ BİR OLASILIK</a:t>
            </a:r>
            <a:endParaRPr lang="tr-TR" sz="6000" b="1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51520" y="4509120"/>
            <a:ext cx="8712968" cy="2185214"/>
          </a:xfrm>
          <a:prstGeom prst="rect">
            <a:avLst/>
          </a:prstGeo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3600" b="1" dirty="0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2800" b="1" dirty="0">
                <a:solidFill>
                  <a:srgbClr val="FF0000"/>
                </a:solidFill>
              </a:rPr>
              <a:t>UZMAN İLKÖĞRETİM MATEMATİK ÖĞRETMENİ</a:t>
            </a:r>
          </a:p>
          <a:p>
            <a:pPr algn="r"/>
            <a:r>
              <a:rPr lang="tr-TR" sz="3600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359710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79388" y="188913"/>
            <a:ext cx="8713787" cy="919162"/>
          </a:xfrm>
          <a:prstGeom prst="rect">
            <a:avLst/>
          </a:prstGeom>
          <a:noFill/>
          <a:ln w="3175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ÖRNEK-8) </a:t>
            </a:r>
            <a:r>
              <a:rPr lang="tr-TR" altLang="zh-CN" dirty="0">
                <a:solidFill>
                  <a:srgbClr val="FF0000"/>
                </a:solidFill>
              </a:rPr>
              <a:t>:</a:t>
            </a:r>
            <a:r>
              <a:rPr lang="tr-TR" altLang="zh-CN" dirty="0"/>
              <a:t>1'den 25'e kadar olan sayılar ayrı ayrı kağıtlara yazılarak bir kutuya </a:t>
            </a:r>
            <a:r>
              <a:rPr lang="tr-TR" altLang="zh-CN" dirty="0" smtClean="0"/>
              <a:t>atılıyor. Kutudan </a:t>
            </a:r>
            <a:r>
              <a:rPr lang="tr-TR" altLang="zh-CN" dirty="0"/>
              <a:t>rastgele çekilen bir kağıdın üzerinde yazılı olan sayının en az 10 olduğu bilindiğine göre çift sayı olma olasılığı kaçtır? </a:t>
            </a:r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1196975"/>
            <a:ext cx="255587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311494"/>
            <a:ext cx="8729232" cy="1436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4718685" y="1042498"/>
            <a:ext cx="680403" cy="100138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dirty="0"/>
          </a:p>
        </p:txBody>
      </p:sp>
      <p:sp>
        <p:nvSpPr>
          <p:cNvPr id="12" name="Dikdörtgen 11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8" name="Slayt Numarası Yer Tutucus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10</a:t>
            </a:fld>
            <a:endParaRPr lang="tr-TR" dirty="0"/>
          </a:p>
        </p:txBody>
      </p:sp>
      <p:sp>
        <p:nvSpPr>
          <p:cNvPr id="9" name="Metin kutusu 8"/>
          <p:cNvSpPr txBox="1"/>
          <p:nvPr/>
        </p:nvSpPr>
        <p:spPr>
          <a:xfrm>
            <a:off x="3352671" y="5157192"/>
            <a:ext cx="32111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10,12,14,16,18,20,22,24</a:t>
            </a:r>
            <a:endParaRPr lang="tr-TR" sz="2400" b="1" dirty="0"/>
          </a:p>
        </p:txBody>
      </p:sp>
    </p:spTree>
    <p:extLst>
      <p:ext uri="{BB962C8B-B14F-4D97-AF65-F5344CB8AC3E}">
        <p14:creationId xmlns:p14="http://schemas.microsoft.com/office/powerpoint/2010/main" val="4036096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179512" y="188640"/>
            <a:ext cx="8784976" cy="707886"/>
          </a:xfrm>
          <a:prstGeom prst="rect">
            <a:avLst/>
          </a:prstGeom>
          <a:noFill/>
          <a:ln w="3175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sz="2000" dirty="0" smtClean="0">
                <a:solidFill>
                  <a:srgbClr val="FF0000"/>
                </a:solidFill>
              </a:rPr>
              <a:t>ÖRNEK-9) </a:t>
            </a:r>
            <a:r>
              <a:rPr lang="tr-TR" altLang="zh-CN" sz="2000" dirty="0">
                <a:solidFill>
                  <a:srgbClr val="FF0000"/>
                </a:solidFill>
              </a:rPr>
              <a:t>:</a:t>
            </a:r>
            <a:r>
              <a:rPr lang="tr-TR" altLang="zh-CN" sz="2000" dirty="0"/>
              <a:t>Hilesiz bir çift zar </a:t>
            </a:r>
            <a:r>
              <a:rPr lang="tr-TR" altLang="zh-CN" sz="2000" dirty="0" smtClean="0"/>
              <a:t>atılıyor. Zarın </a:t>
            </a:r>
            <a:r>
              <a:rPr lang="tr-TR" altLang="zh-CN" sz="2000" dirty="0"/>
              <a:t>üst yüzüne gelen rakamların toplamının en </a:t>
            </a:r>
            <a:r>
              <a:rPr lang="tr-TR" altLang="zh-CN" sz="2000" dirty="0" smtClean="0"/>
              <a:t>az 5 </a:t>
            </a:r>
            <a:r>
              <a:rPr lang="tr-TR" altLang="zh-CN" sz="2000" dirty="0"/>
              <a:t>olma olasılığı kaçtır?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068960"/>
            <a:ext cx="3665612" cy="2572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2524312"/>
              </p:ext>
            </p:extLst>
          </p:nvPr>
        </p:nvGraphicFramePr>
        <p:xfrm>
          <a:off x="4203228" y="3016213"/>
          <a:ext cx="4625975" cy="2625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" name="Denklem" r:id="rId4" imgW="2108160" imgH="1206360" progId="Equation.3">
                  <p:embed/>
                </p:oleObj>
              </mc:Choice>
              <mc:Fallback>
                <p:oleObj name="Denklem" r:id="rId4" imgW="2108160" imgH="1206360" progId="Equation.3">
                  <p:embed/>
                  <p:pic>
                    <p:nvPicPr>
                      <p:cNvPr id="0" name="Nesn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03228" y="3016213"/>
                        <a:ext cx="4625975" cy="2625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Dikdörtgen 8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015008"/>
            <a:ext cx="3929532" cy="779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5436096" y="896526"/>
            <a:ext cx="1224136" cy="100138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69549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3"/>
          <p:cNvSpPr txBox="1">
            <a:spLocks noChangeArrowheads="1"/>
          </p:cNvSpPr>
          <p:nvPr/>
        </p:nvSpPr>
        <p:spPr bwMode="auto">
          <a:xfrm>
            <a:off x="179388" y="188913"/>
            <a:ext cx="8713787" cy="644525"/>
          </a:xfrm>
          <a:prstGeom prst="rect">
            <a:avLst/>
          </a:prstGeom>
          <a:noFill/>
          <a:ln w="3175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ÖRNEK-10) </a:t>
            </a:r>
            <a:r>
              <a:rPr lang="tr-TR" altLang="zh-CN" dirty="0">
                <a:solidFill>
                  <a:srgbClr val="FF0000"/>
                </a:solidFill>
              </a:rPr>
              <a:t>:</a:t>
            </a:r>
            <a:r>
              <a:rPr lang="tr-TR" altLang="zh-CN" dirty="0"/>
              <a:t>Hilesiz bir çift zar </a:t>
            </a:r>
            <a:r>
              <a:rPr lang="tr-TR" altLang="zh-CN" dirty="0" smtClean="0"/>
              <a:t>atılıyor. Zarın </a:t>
            </a:r>
            <a:r>
              <a:rPr lang="tr-TR" altLang="zh-CN" dirty="0"/>
              <a:t>üst yüzüne gelen rakamların toplamının en az 6 olma olasılığı kaçtır?</a:t>
            </a:r>
          </a:p>
        </p:txBody>
      </p:sp>
      <p:pic>
        <p:nvPicPr>
          <p:cNvPr id="3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833797"/>
            <a:ext cx="2952576" cy="748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204864"/>
            <a:ext cx="946691" cy="766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5031583" y="707359"/>
            <a:ext cx="809258" cy="100138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97767" y="3890665"/>
            <a:ext cx="86954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ÖRNEK-11) </a:t>
            </a:r>
            <a:r>
              <a:rPr lang="tr-TR" sz="2000" b="1" dirty="0"/>
              <a:t>Birlikte atılan hilesiz 3 madeni paradan en </a:t>
            </a:r>
            <a:r>
              <a:rPr lang="tr-TR" sz="2000" b="1" dirty="0" smtClean="0"/>
              <a:t>az </a:t>
            </a:r>
            <a:r>
              <a:rPr lang="tr-TR" sz="2000" b="1" dirty="0"/>
              <a:t>birinin tura gelme olasılığı kaçtır?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5766" y="4317325"/>
            <a:ext cx="3470579" cy="778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7" y="5387137"/>
            <a:ext cx="3699721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3269272" y="4317325"/>
            <a:ext cx="809258" cy="778571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212" y="5387137"/>
            <a:ext cx="2514600" cy="124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12</a:t>
            </a:fld>
            <a:endParaRPr lang="tr-TR" dirty="0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260" y="1006128"/>
            <a:ext cx="3837353" cy="2710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831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4" grpId="0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5742" y="169935"/>
            <a:ext cx="5760640" cy="2446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0085292"/>
              </p:ext>
            </p:extLst>
          </p:nvPr>
        </p:nvGraphicFramePr>
        <p:xfrm>
          <a:off x="4644008" y="3956223"/>
          <a:ext cx="3606800" cy="1393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9" name="Denklem" r:id="rId4" imgW="1625400" imgH="634680" progId="Equation.3">
                  <p:embed/>
                </p:oleObj>
              </mc:Choice>
              <mc:Fallback>
                <p:oleObj name="Denklem" r:id="rId4" imgW="1625400" imgH="6346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4008" y="3956223"/>
                        <a:ext cx="3606800" cy="1393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3573016"/>
            <a:ext cx="3544503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2960540" y="1615040"/>
            <a:ext cx="809258" cy="100138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dirty="0"/>
          </a:p>
        </p:txBody>
      </p:sp>
      <p:sp>
        <p:nvSpPr>
          <p:cNvPr id="8" name="Dikdörtgen 7"/>
          <p:cNvSpPr/>
          <p:nvPr/>
        </p:nvSpPr>
        <p:spPr>
          <a:xfrm>
            <a:off x="29437" y="161398"/>
            <a:ext cx="1290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ÖRNEK-11) </a:t>
            </a:r>
            <a:endParaRPr lang="tr-TR" dirty="0"/>
          </a:p>
        </p:txBody>
      </p:sp>
      <p:sp>
        <p:nvSpPr>
          <p:cNvPr id="9" name="Dikdörtgen 8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13</a:t>
            </a:fld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4156062" y="2843644"/>
            <a:ext cx="47468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(4,6),(6,4),(5,5),(5,6),(6,5),(6,6)</a:t>
            </a:r>
            <a:endParaRPr lang="tr-TR" sz="2800" b="1" dirty="0"/>
          </a:p>
        </p:txBody>
      </p:sp>
    </p:spTree>
    <p:extLst>
      <p:ext uri="{BB962C8B-B14F-4D97-AF65-F5344CB8AC3E}">
        <p14:creationId xmlns:p14="http://schemas.microsoft.com/office/powerpoint/2010/main" val="2250024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107504" y="116632"/>
            <a:ext cx="88569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ÖRNEK-12)  </a:t>
            </a:r>
            <a:r>
              <a:rPr lang="tr-TR" sz="2000" b="1" dirty="0"/>
              <a:t>Bir madeni paranın arka arkaya iki defa havaya atılması deneyinde paranın en az bir kere yazı gelmesi olayının olasılığı kaçtır?</a:t>
            </a:r>
            <a:endParaRPr lang="tr-TR" sz="20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 dirty="0"/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59456"/>
              </p:ext>
            </p:extLst>
          </p:nvPr>
        </p:nvGraphicFramePr>
        <p:xfrm>
          <a:off x="395536" y="1988840"/>
          <a:ext cx="5579054" cy="1584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0" name="Denklem" r:id="rId3" imgW="2387600" imgH="673100" progId="Equation.3">
                  <p:embed/>
                </p:oleObj>
              </mc:Choice>
              <mc:Fallback>
                <p:oleObj name="Denklem" r:id="rId3" imgW="2387600" imgH="673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1988840"/>
                        <a:ext cx="5579054" cy="158417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 dirty="0"/>
          </a:p>
        </p:txBody>
      </p:sp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3677737"/>
              </p:ext>
            </p:extLst>
          </p:nvPr>
        </p:nvGraphicFramePr>
        <p:xfrm>
          <a:off x="1763651" y="3717032"/>
          <a:ext cx="6042012" cy="2736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1" name="Denklem" r:id="rId5" imgW="2654300" imgH="1206500" progId="Equation.3">
                  <p:embed/>
                </p:oleObj>
              </mc:Choice>
              <mc:Fallback>
                <p:oleObj name="Denklem" r:id="rId5" imgW="2654300" imgH="1206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651" y="3717032"/>
                        <a:ext cx="6042012" cy="27363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908720"/>
            <a:ext cx="3168352" cy="800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975399" y="838809"/>
            <a:ext cx="809258" cy="87033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dirty="0"/>
          </a:p>
        </p:txBody>
      </p:sp>
      <p:sp>
        <p:nvSpPr>
          <p:cNvPr id="10" name="Dikdörtgen 9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14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68095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88640"/>
            <a:ext cx="87849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ÖRNEK-13)  </a:t>
            </a:r>
            <a:r>
              <a:rPr lang="tr-TR" sz="2000" b="1" dirty="0"/>
              <a:t>Bir madeni paranın arka arkaya iki defa havaya atılması deneyinde paranın en az bir kere tura gelmesi olayının olasılığı kaçtır?</a:t>
            </a:r>
            <a:endParaRPr lang="tr-TR" sz="2000" dirty="0"/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966934"/>
            <a:ext cx="3168352" cy="800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 dirty="0"/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3357413"/>
              </p:ext>
            </p:extLst>
          </p:nvPr>
        </p:nvGraphicFramePr>
        <p:xfrm>
          <a:off x="338138" y="2060575"/>
          <a:ext cx="5548312" cy="158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4" name="Denklem" r:id="rId4" imgW="2374560" imgH="672840" progId="Equation.3">
                  <p:embed/>
                </p:oleObj>
              </mc:Choice>
              <mc:Fallback>
                <p:oleObj name="Denklem" r:id="rId4" imgW="2374560" imgH="6728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8138" y="2060575"/>
                        <a:ext cx="5548312" cy="15843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 dirty="0"/>
          </a:p>
        </p:txBody>
      </p:sp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1521211"/>
              </p:ext>
            </p:extLst>
          </p:nvPr>
        </p:nvGraphicFramePr>
        <p:xfrm>
          <a:off x="2100263" y="3860800"/>
          <a:ext cx="5753100" cy="2592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5" name="Denklem" r:id="rId6" imgW="2666880" imgH="1206360" progId="Equation.3">
                  <p:embed/>
                </p:oleObj>
              </mc:Choice>
              <mc:Fallback>
                <p:oleObj name="Denklem" r:id="rId6" imgW="2666880" imgH="1206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0263" y="3860800"/>
                        <a:ext cx="5753100" cy="2592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4572000" y="966934"/>
            <a:ext cx="809258" cy="87033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dirty="0"/>
          </a:p>
        </p:txBody>
      </p:sp>
      <p:sp>
        <p:nvSpPr>
          <p:cNvPr id="9" name="Dikdörtgen 8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10" name="Slayt Numarası Yer Tutucusu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15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75787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72" y="503366"/>
            <a:ext cx="8892481" cy="984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53672" y="0"/>
            <a:ext cx="1290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ÖRNEK-14) </a:t>
            </a:r>
            <a:endParaRPr lang="tr-TR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620244"/>
            <a:ext cx="3613003" cy="769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 dirty="0"/>
          </a:p>
        </p:txBody>
      </p:sp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7026947"/>
              </p:ext>
            </p:extLst>
          </p:nvPr>
        </p:nvGraphicFramePr>
        <p:xfrm>
          <a:off x="2018989" y="2522175"/>
          <a:ext cx="5106022" cy="936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6" name="Denklem" r:id="rId5" imgW="2133600" imgH="393700" progId="Equation.3">
                  <p:embed/>
                </p:oleObj>
              </mc:Choice>
              <mc:Fallback>
                <p:oleObj name="Denklem" r:id="rId5" imgW="21336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8989" y="2522175"/>
                        <a:ext cx="5106022" cy="9361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Dikdörtgen 4"/>
          <p:cNvSpPr/>
          <p:nvPr/>
        </p:nvSpPr>
        <p:spPr>
          <a:xfrm>
            <a:off x="467544" y="1774129"/>
            <a:ext cx="28726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/>
              <a:t>9-4=5 silgi yeşil değil.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 dirty="0"/>
          </a:p>
        </p:txBody>
      </p:sp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7751059"/>
              </p:ext>
            </p:extLst>
          </p:nvPr>
        </p:nvGraphicFramePr>
        <p:xfrm>
          <a:off x="699041" y="3501008"/>
          <a:ext cx="7413625" cy="168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7" name="Denklem" r:id="rId7" imgW="3581280" imgH="812520" progId="Equation.3">
                  <p:embed/>
                </p:oleObj>
              </mc:Choice>
              <mc:Fallback>
                <p:oleObj name="Denklem" r:id="rId7" imgW="3581280" imgH="8125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9041" y="3501008"/>
                        <a:ext cx="7413625" cy="16811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4019884" y="1487749"/>
            <a:ext cx="809258" cy="103442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dirty="0"/>
          </a:p>
        </p:txBody>
      </p:sp>
      <p:sp>
        <p:nvSpPr>
          <p:cNvPr id="11" name="Dikdörtgen 10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8" name="Slayt Numarası Yer Tutucus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16</a:t>
            </a:fld>
            <a:endParaRPr lang="tr-TR" dirty="0"/>
          </a:p>
        </p:txBody>
      </p:sp>
      <p:sp>
        <p:nvSpPr>
          <p:cNvPr id="9" name="Rectangle 2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 dirty="0"/>
          </a:p>
        </p:txBody>
      </p:sp>
      <p:graphicFrame>
        <p:nvGraphicFramePr>
          <p:cNvPr id="12" name="Nesne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4218689"/>
              </p:ext>
            </p:extLst>
          </p:nvPr>
        </p:nvGraphicFramePr>
        <p:xfrm>
          <a:off x="410506" y="5517232"/>
          <a:ext cx="8028014" cy="72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8" name="Denklem" r:id="rId9" imgW="4368600" imgH="393480" progId="Equation.3">
                  <p:embed/>
                </p:oleObj>
              </mc:Choice>
              <mc:Fallback>
                <p:oleObj name="Denklem" r:id="rId9" imgW="43686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0506" y="5517232"/>
                        <a:ext cx="8028014" cy="72008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79932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16632"/>
            <a:ext cx="8784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SORU-15) </a:t>
            </a:r>
            <a:r>
              <a:rPr lang="tr-TR" sz="2400" b="1" dirty="0" smtClean="0"/>
              <a:t>Bir </a:t>
            </a:r>
            <a:r>
              <a:rPr lang="tr-TR" sz="2400" b="1" dirty="0"/>
              <a:t>torbada 3 mavi 2 beyaz 5 kırmızı top vardır. Bu torbadan rastgele iki top çekildiğinde en az birinin mavi olma olasılığı nedir? </a:t>
            </a:r>
            <a:endParaRPr lang="tr-TR" sz="24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9281" y="812905"/>
            <a:ext cx="3073116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 dirty="0"/>
          </a:p>
        </p:txBody>
      </p:sp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5568130"/>
              </p:ext>
            </p:extLst>
          </p:nvPr>
        </p:nvGraphicFramePr>
        <p:xfrm>
          <a:off x="214968" y="1821017"/>
          <a:ext cx="6836151" cy="195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2" name="Denklem" r:id="rId4" imgW="2831760" imgH="812520" progId="Equation.3">
                  <p:embed/>
                </p:oleObj>
              </mc:Choice>
              <mc:Fallback>
                <p:oleObj name="Denklem" r:id="rId4" imgW="2831760" imgH="8125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968" y="1821017"/>
                        <a:ext cx="6836151" cy="19521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8156768" y="799748"/>
            <a:ext cx="809258" cy="103442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17</a:t>
            </a:fld>
            <a:endParaRPr lang="tr-TR" dirty="0"/>
          </a:p>
        </p:txBody>
      </p:sp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8047488"/>
              </p:ext>
            </p:extLst>
          </p:nvPr>
        </p:nvGraphicFramePr>
        <p:xfrm>
          <a:off x="867569" y="3861048"/>
          <a:ext cx="7408862" cy="2493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3" name="Denklem" r:id="rId6" imgW="3593880" imgH="1218960" progId="Equation.3">
                  <p:embed/>
                </p:oleObj>
              </mc:Choice>
              <mc:Fallback>
                <p:oleObj name="Denklem" r:id="rId6" imgW="3593880" imgH="12189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7569" y="3861048"/>
                        <a:ext cx="7408862" cy="2493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61225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7324"/>
            <a:ext cx="7886700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6258817"/>
              </p:ext>
            </p:extLst>
          </p:nvPr>
        </p:nvGraphicFramePr>
        <p:xfrm>
          <a:off x="323850" y="2781300"/>
          <a:ext cx="5105400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6" name="Denklem" r:id="rId4" imgW="2133600" imgH="393700" progId="Equation.3">
                  <p:embed/>
                </p:oleObj>
              </mc:Choice>
              <mc:Fallback>
                <p:oleObj name="Denklem" r:id="rId4" imgW="21336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2781300"/>
                        <a:ext cx="5105400" cy="935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1611498"/>
              </p:ext>
            </p:extLst>
          </p:nvPr>
        </p:nvGraphicFramePr>
        <p:xfrm>
          <a:off x="1906311" y="3861048"/>
          <a:ext cx="6176962" cy="2519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7" name="Denklem" r:id="rId6" imgW="2984400" imgH="1218960" progId="Equation.3">
                  <p:embed/>
                </p:oleObj>
              </mc:Choice>
              <mc:Fallback>
                <p:oleObj name="Denklem" r:id="rId6" imgW="2984400" imgH="12189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6311" y="3861048"/>
                        <a:ext cx="6176962" cy="2519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1331640" y="1440823"/>
            <a:ext cx="1008112" cy="103442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18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2031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88640"/>
            <a:ext cx="7210523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971600" y="1772816"/>
            <a:ext cx="864096" cy="86409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 dirty="0"/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0386090"/>
              </p:ext>
            </p:extLst>
          </p:nvPr>
        </p:nvGraphicFramePr>
        <p:xfrm>
          <a:off x="1573038" y="2852936"/>
          <a:ext cx="5997924" cy="36396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2" name="Denklem" r:id="rId4" imgW="3073400" imgH="1866900" progId="Equation.3">
                  <p:embed/>
                </p:oleObj>
              </mc:Choice>
              <mc:Fallback>
                <p:oleObj name="Denklem" r:id="rId4" imgW="3073400" imgH="18669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3038" y="2852936"/>
                        <a:ext cx="5997924" cy="363960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ikdörtgen 6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19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043349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1520" y="261225"/>
            <a:ext cx="8640960" cy="1938992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zh-CN" sz="2000" b="1" dirty="0">
                <a:solidFill>
                  <a:srgbClr val="FF0000"/>
                </a:solidFill>
              </a:rPr>
              <a:t>ÇARPMA KURALI(TÜMLEYİCİ VE ŞARTLI OLASILIK):</a:t>
            </a:r>
          </a:p>
          <a:p>
            <a:r>
              <a:rPr lang="tr-TR" altLang="zh-CN" sz="2000" b="1" dirty="0"/>
              <a:t>	</a:t>
            </a:r>
            <a:r>
              <a:rPr lang="tr-TR" altLang="zh-CN" sz="2000" b="1" dirty="0">
                <a:solidFill>
                  <a:srgbClr val="FF0000"/>
                </a:solidFill>
              </a:rPr>
              <a:t>A) </a:t>
            </a:r>
            <a:r>
              <a:rPr lang="tr-TR" altLang="zh-CN" sz="2000" b="1" dirty="0"/>
              <a:t>Çarpma kuralı ve tümleyici kural birlikte </a:t>
            </a:r>
            <a:r>
              <a:rPr lang="tr-TR" altLang="zh-CN" sz="2000" b="1" dirty="0" smtClean="0"/>
              <a:t>kullanılabilir. Çok </a:t>
            </a:r>
            <a:r>
              <a:rPr lang="tr-TR" altLang="zh-CN" sz="2000" b="1" dirty="0"/>
              <a:t>sayıda yapılan denemelerde en az bir olayın bazı belirli sonuçlarda gerçekleşmesidir.</a:t>
            </a:r>
          </a:p>
          <a:p>
            <a:r>
              <a:rPr lang="tr-TR" altLang="zh-CN" sz="2000" b="1" dirty="0"/>
              <a:t>	</a:t>
            </a:r>
            <a:r>
              <a:rPr lang="tr-TR" altLang="zh-CN" sz="2000" b="1" dirty="0">
                <a:solidFill>
                  <a:srgbClr val="FF0000"/>
                </a:solidFill>
              </a:rPr>
              <a:t>B) En az </a:t>
            </a:r>
            <a:r>
              <a:rPr lang="tr-TR" altLang="zh-CN" sz="2000" b="1" dirty="0" smtClean="0">
                <a:solidFill>
                  <a:srgbClr val="FF0000"/>
                </a:solidFill>
              </a:rPr>
              <a:t>bir: </a:t>
            </a:r>
            <a:r>
              <a:rPr lang="tr-TR" altLang="zh-CN" sz="2000" b="1" dirty="0" smtClean="0"/>
              <a:t>Bir </a:t>
            </a:r>
            <a:r>
              <a:rPr lang="tr-TR" altLang="zh-CN" sz="2000" b="1" dirty="0"/>
              <a:t>veya daha fazla demektir.</a:t>
            </a:r>
          </a:p>
          <a:p>
            <a:r>
              <a:rPr lang="tr-TR" altLang="zh-CN" sz="2000" b="1" dirty="0"/>
              <a:t>	</a:t>
            </a:r>
            <a:r>
              <a:rPr lang="tr-TR" altLang="zh-CN" sz="2000" b="1" dirty="0">
                <a:solidFill>
                  <a:srgbClr val="FF0000"/>
                </a:solidFill>
              </a:rPr>
              <a:t>C) </a:t>
            </a:r>
            <a:r>
              <a:rPr lang="tr-TR" altLang="zh-CN" sz="2000" b="1" dirty="0"/>
              <a:t>O çeşit bir tipten en az bir tanesini elde etmenin tümleyicisi ise o tipten hiç bir tanesinin elde edilememesidir.</a:t>
            </a:r>
          </a:p>
        </p:txBody>
      </p:sp>
      <p:sp>
        <p:nvSpPr>
          <p:cNvPr id="3" name="Dikdörtgen 2"/>
          <p:cNvSpPr/>
          <p:nvPr/>
        </p:nvSpPr>
        <p:spPr>
          <a:xfrm>
            <a:off x="251520" y="3130413"/>
            <a:ext cx="8640960" cy="101566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zh-CN" sz="2000" b="1" dirty="0">
                <a:solidFill>
                  <a:srgbClr val="FF0000"/>
                </a:solidFill>
              </a:rPr>
              <a:t>ÖRNEK_1)</a:t>
            </a:r>
            <a:r>
              <a:rPr lang="tr-TR" altLang="zh-CN" sz="2000" b="1" dirty="0"/>
              <a:t> 3 çocuk içinde e n az 1 kız=1 veya daha fazla kız </a:t>
            </a:r>
          </a:p>
          <a:p>
            <a:r>
              <a:rPr lang="tr-TR" altLang="zh-CN" sz="2000" b="1" dirty="0"/>
              <a:t>En az 1 kızın tümleyicisi =hiç </a:t>
            </a:r>
            <a:r>
              <a:rPr lang="tr-TR" altLang="zh-CN" sz="2000" b="1" dirty="0" smtClean="0"/>
              <a:t>kız</a:t>
            </a:r>
          </a:p>
          <a:p>
            <a:r>
              <a:rPr lang="tr-TR" altLang="zh-CN" sz="2000" b="1" dirty="0"/>
              <a:t>	</a:t>
            </a:r>
            <a:r>
              <a:rPr lang="tr-TR" altLang="zh-CN" sz="2000" b="1" dirty="0" smtClean="0"/>
              <a:t>	            =</a:t>
            </a:r>
            <a:r>
              <a:rPr lang="tr-TR" altLang="zh-CN" sz="2000" b="1" dirty="0"/>
              <a:t>3 çocukta erkektir. </a:t>
            </a:r>
          </a:p>
        </p:txBody>
      </p:sp>
      <p:sp>
        <p:nvSpPr>
          <p:cNvPr id="4" name="Dikdörtgen 3"/>
          <p:cNvSpPr/>
          <p:nvPr/>
        </p:nvSpPr>
        <p:spPr>
          <a:xfrm>
            <a:off x="251520" y="4365104"/>
            <a:ext cx="8640960" cy="1200329"/>
          </a:xfrm>
          <a:prstGeom prst="rect">
            <a:avLst/>
          </a:prstGeo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zh-CN" sz="2400" b="1" dirty="0">
                <a:solidFill>
                  <a:srgbClr val="FF0000"/>
                </a:solidFill>
              </a:rPr>
              <a:t>EN AZ BİR OLASILIĞI: </a:t>
            </a:r>
          </a:p>
          <a:p>
            <a:r>
              <a:rPr lang="tr-TR" altLang="zh-CN" sz="2400" b="1" dirty="0">
                <a:solidFill>
                  <a:srgbClr val="FF0000"/>
                </a:solidFill>
              </a:rPr>
              <a:t> </a:t>
            </a:r>
            <a:r>
              <a:rPr lang="tr-TR" altLang="zh-CN" sz="2400" b="1" dirty="0" smtClean="0">
                <a:solidFill>
                  <a:srgbClr val="FF0000"/>
                </a:solidFill>
              </a:rPr>
              <a:t>       </a:t>
            </a:r>
            <a:r>
              <a:rPr lang="tr-TR" altLang="zh-CN" sz="2400" b="1" dirty="0" smtClean="0"/>
              <a:t>Bir şeyin(olayın) </a:t>
            </a:r>
            <a:r>
              <a:rPr lang="tr-TR" altLang="zh-CN" sz="2400" b="1" dirty="0"/>
              <a:t>en az bir olasılığını bulmak için "hiç" olmama olasılığı hesaplanır ve 1 den çıkarılır.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2</a:t>
            </a:fld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3128335" y="5877272"/>
            <a:ext cx="2887329" cy="461665"/>
          </a:xfrm>
          <a:prstGeom prst="rect">
            <a:avLst/>
          </a:prstGeom>
          <a:solidFill>
            <a:srgbClr val="FFCCFF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sz="2400" b="1" dirty="0"/>
              <a:t>o</a:t>
            </a:r>
            <a:r>
              <a:rPr lang="tr-TR" sz="2400" b="1" dirty="0" smtClean="0"/>
              <a:t>(En az bir )=1- o(hiç)</a:t>
            </a:r>
            <a:endParaRPr lang="tr-TR" sz="2400" b="1" dirty="0"/>
          </a:p>
        </p:txBody>
      </p:sp>
    </p:spTree>
    <p:extLst>
      <p:ext uri="{BB962C8B-B14F-4D97-AF65-F5344CB8AC3E}">
        <p14:creationId xmlns:p14="http://schemas.microsoft.com/office/powerpoint/2010/main" val="267826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66478"/>
            <a:ext cx="6768752" cy="1973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9501785"/>
              </p:ext>
            </p:extLst>
          </p:nvPr>
        </p:nvGraphicFramePr>
        <p:xfrm>
          <a:off x="222004" y="2420888"/>
          <a:ext cx="4977240" cy="14131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0" name="Denklem" r:id="rId4" imgW="2387600" imgH="673100" progId="Equation.3">
                  <p:embed/>
                </p:oleObj>
              </mc:Choice>
              <mc:Fallback>
                <p:oleObj name="Denklem" r:id="rId4" imgW="2387600" imgH="673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004" y="2420888"/>
                        <a:ext cx="4977240" cy="141316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3647212"/>
              </p:ext>
            </p:extLst>
          </p:nvPr>
        </p:nvGraphicFramePr>
        <p:xfrm>
          <a:off x="251521" y="3933056"/>
          <a:ext cx="5724525" cy="2592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1" name="Denklem" r:id="rId6" imgW="2654300" imgH="1206500" progId="Equation.3">
                  <p:embed/>
                </p:oleObj>
              </mc:Choice>
              <mc:Fallback>
                <p:oleObj name="Denklem" r:id="rId6" imgW="2654300" imgH="1206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1" y="3933056"/>
                        <a:ext cx="5724525" cy="2592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239586"/>
            <a:ext cx="2540008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 dirty="0"/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1447085"/>
              </p:ext>
            </p:extLst>
          </p:nvPr>
        </p:nvGraphicFramePr>
        <p:xfrm>
          <a:off x="5714150" y="3212976"/>
          <a:ext cx="3189428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2" name="Denklem" r:id="rId9" imgW="2159000" imgH="393700" progId="Equation.3">
                  <p:embed/>
                </p:oleObj>
              </mc:Choice>
              <mc:Fallback>
                <p:oleObj name="Denklem" r:id="rId9" imgW="21590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4150" y="3212976"/>
                        <a:ext cx="3189428" cy="5760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 dirty="0"/>
          </a:p>
        </p:txBody>
      </p:sp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5024410"/>
              </p:ext>
            </p:extLst>
          </p:nvPr>
        </p:nvGraphicFramePr>
        <p:xfrm>
          <a:off x="5547484" y="5013176"/>
          <a:ext cx="3366374" cy="11521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3" name="Denklem" r:id="rId11" imgW="1778000" imgH="609600" progId="Equation.3">
                  <p:embed/>
                </p:oleObj>
              </mc:Choice>
              <mc:Fallback>
                <p:oleObj name="Denklem" r:id="rId11" imgW="1778000" imgH="609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7484" y="5013176"/>
                        <a:ext cx="3366374" cy="115212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509139" y="1484784"/>
            <a:ext cx="864096" cy="86409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dirty="0"/>
          </a:p>
        </p:txBody>
      </p:sp>
      <p:sp>
        <p:nvSpPr>
          <p:cNvPr id="11" name="Dikdörtgen 10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8" name="Slayt Numarası Yer Tutucus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20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633740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724128" cy="1903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 dirty="0"/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2153688"/>
              </p:ext>
            </p:extLst>
          </p:nvPr>
        </p:nvGraphicFramePr>
        <p:xfrm>
          <a:off x="4716016" y="2076649"/>
          <a:ext cx="4193053" cy="1443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4" name="Denklem" r:id="rId4" imgW="3009900" imgH="1041400" progId="Equation.3">
                  <p:embed/>
                </p:oleObj>
              </mc:Choice>
              <mc:Fallback>
                <p:oleObj name="Denklem" r:id="rId4" imgW="3009900" imgH="1041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016" y="2076649"/>
                        <a:ext cx="4193053" cy="1443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3059832" y="1124744"/>
            <a:ext cx="1152128" cy="94714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dirty="0"/>
          </a:p>
        </p:txBody>
      </p:sp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6605571"/>
              </p:ext>
            </p:extLst>
          </p:nvPr>
        </p:nvGraphicFramePr>
        <p:xfrm>
          <a:off x="730250" y="3584575"/>
          <a:ext cx="4899025" cy="306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5" name="Denklem" r:id="rId6" imgW="2958840" imgH="1854000" progId="Equation.3">
                  <p:embed/>
                </p:oleObj>
              </mc:Choice>
              <mc:Fallback>
                <p:oleObj name="Denklem" r:id="rId6" imgW="2958840" imgH="1854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250" y="3584575"/>
                        <a:ext cx="4899025" cy="3065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ikdörtgen 6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21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393269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7991475" cy="261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 dirty="0"/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4126815"/>
              </p:ext>
            </p:extLst>
          </p:nvPr>
        </p:nvGraphicFramePr>
        <p:xfrm>
          <a:off x="971600" y="3717032"/>
          <a:ext cx="6151192" cy="2160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2" name="Denklem" r:id="rId4" imgW="2311400" imgH="812800" progId="Equation.3">
                  <p:embed/>
                </p:oleObj>
              </mc:Choice>
              <mc:Fallback>
                <p:oleObj name="Denklem" r:id="rId4" imgW="2311400" imgH="812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3717032"/>
                        <a:ext cx="6151192" cy="21602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3023121" y="1860873"/>
            <a:ext cx="1152128" cy="94714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22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30342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179512" y="116632"/>
            <a:ext cx="87849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ÖRNEK-36) </a:t>
            </a:r>
            <a:r>
              <a:rPr lang="tr-TR" sz="2800" b="1" dirty="0"/>
              <a:t>İki zar düzgün bir zemine </a:t>
            </a:r>
            <a:r>
              <a:rPr lang="tr-TR" sz="2800" b="1" dirty="0" smtClean="0"/>
              <a:t>atılıyor. Üst </a:t>
            </a:r>
            <a:r>
              <a:rPr lang="tr-TR" sz="2800" b="1" dirty="0"/>
              <a:t>yüze gelen sayıların en az birinin çift sayı olması olasılığı kaçtır?</a:t>
            </a:r>
            <a:endParaRPr lang="tr-TR" sz="2800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7175" y="1258755"/>
            <a:ext cx="3791010" cy="1022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35" y="2852936"/>
            <a:ext cx="4146679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 dirty="0"/>
          </a:p>
        </p:txBody>
      </p:sp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742548"/>
              </p:ext>
            </p:extLst>
          </p:nvPr>
        </p:nvGraphicFramePr>
        <p:xfrm>
          <a:off x="5652120" y="3861048"/>
          <a:ext cx="1584176" cy="1244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5" name="Denklem" r:id="rId5" imgW="495085" imgH="393529" progId="Equation.3">
                  <p:embed/>
                </p:oleObj>
              </mc:Choice>
              <mc:Fallback>
                <p:oleObj name="Denklem" r:id="rId5" imgW="49508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2120" y="3861048"/>
                        <a:ext cx="1584176" cy="124471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3244912" y="1311955"/>
            <a:ext cx="967048" cy="96977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588610" y="6093295"/>
            <a:ext cx="7488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İkilinin bir elemanı veya her iki elemanı çift sayı olmalıdır.</a:t>
            </a:r>
            <a:endParaRPr lang="tr-TR" sz="2400" b="1" dirty="0"/>
          </a:p>
        </p:txBody>
      </p:sp>
      <p:sp>
        <p:nvSpPr>
          <p:cNvPr id="12" name="Dikdörtgen 11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23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1749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16632"/>
            <a:ext cx="87849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</a:t>
            </a:r>
            <a:r>
              <a:rPr lang="tr-TR" sz="2800" b="1" dirty="0" smtClean="0">
                <a:solidFill>
                  <a:srgbClr val="FF0000"/>
                </a:solidFill>
              </a:rPr>
              <a:t>ÖRNEK-37) </a:t>
            </a:r>
            <a:r>
              <a:rPr lang="tr-TR" sz="2800" b="1" dirty="0"/>
              <a:t>İki zar düzgün bir zemine </a:t>
            </a:r>
            <a:r>
              <a:rPr lang="tr-TR" sz="2800" b="1" dirty="0" smtClean="0"/>
              <a:t>atılıyor. Üst </a:t>
            </a:r>
            <a:r>
              <a:rPr lang="tr-TR" sz="2800" b="1" dirty="0"/>
              <a:t>yüze gelen sayıların en az birinin </a:t>
            </a:r>
            <a:r>
              <a:rPr lang="tr-TR" sz="2800" b="1" dirty="0" smtClean="0"/>
              <a:t>tek </a:t>
            </a:r>
            <a:r>
              <a:rPr lang="tr-TR" sz="2800" b="1" dirty="0"/>
              <a:t>sayı olması olasılığı kaçtır?</a:t>
            </a:r>
            <a:endParaRPr lang="tr-TR" sz="2800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36912"/>
            <a:ext cx="4640299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7175" y="1258755"/>
            <a:ext cx="3791010" cy="1022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6231232"/>
              </p:ext>
            </p:extLst>
          </p:nvPr>
        </p:nvGraphicFramePr>
        <p:xfrm>
          <a:off x="5651500" y="3860800"/>
          <a:ext cx="1584325" cy="124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9" name="Denklem" r:id="rId5" imgW="495085" imgH="393529" progId="Equation.3">
                  <p:embed/>
                </p:oleObj>
              </mc:Choice>
              <mc:Fallback>
                <p:oleObj name="Denklem" r:id="rId5" imgW="49508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1500" y="3860800"/>
                        <a:ext cx="1584325" cy="1244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Metin kutusu 5"/>
          <p:cNvSpPr txBox="1"/>
          <p:nvPr/>
        </p:nvSpPr>
        <p:spPr>
          <a:xfrm>
            <a:off x="588610" y="6093295"/>
            <a:ext cx="74859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İkilinin bir elemanı veya her iki elemanı tek sayı olmalıdır.</a:t>
            </a:r>
            <a:endParaRPr lang="tr-TR" sz="2400" b="1" dirty="0"/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3244912" y="1311955"/>
            <a:ext cx="967048" cy="96977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dirty="0"/>
          </a:p>
        </p:txBody>
      </p:sp>
      <p:sp>
        <p:nvSpPr>
          <p:cNvPr id="8" name="Dikdörtgen 7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24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08584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16632"/>
            <a:ext cx="87849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</a:t>
            </a:r>
            <a:r>
              <a:rPr lang="tr-TR" sz="2800" b="1" dirty="0" smtClean="0">
                <a:solidFill>
                  <a:srgbClr val="FF0000"/>
                </a:solidFill>
              </a:rPr>
              <a:t>ÖRNEK-39) </a:t>
            </a:r>
            <a:r>
              <a:rPr lang="tr-TR" sz="2800" b="1" dirty="0" smtClean="0"/>
              <a:t>Üç madeni para </a:t>
            </a:r>
            <a:r>
              <a:rPr lang="tr-TR" sz="2800" b="1" dirty="0"/>
              <a:t>düzgün bir zemine </a:t>
            </a:r>
            <a:r>
              <a:rPr lang="tr-TR" sz="2800" b="1" dirty="0" smtClean="0"/>
              <a:t>atılıyor. En az birinin yazı gelmesi olasılığı </a:t>
            </a:r>
            <a:r>
              <a:rPr lang="tr-TR" sz="2800" b="1" dirty="0"/>
              <a:t>kaçtır?</a:t>
            </a:r>
            <a:endParaRPr lang="tr-TR" sz="28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557" y="1070739"/>
            <a:ext cx="3465576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83857" y="3212976"/>
            <a:ext cx="87849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Ö={(T,T,T),(Y,Y,Y),(T,T,Y),(T,Y,T),(Y,T,T),(Y,Y,T),(Y,T,Y),(T,Y,Y)}   s(ö)=8</a:t>
            </a:r>
          </a:p>
          <a:p>
            <a:endParaRPr lang="tr-TR" sz="16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tr-TR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A={(Y,Y,Y</a:t>
            </a:r>
            <a:r>
              <a:rPr lang="tr-TR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),(</a:t>
            </a:r>
            <a:r>
              <a:rPr lang="tr-TR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T,T,Y</a:t>
            </a:r>
            <a:r>
              <a:rPr lang="tr-TR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),(T,Y,T),(Y,T,T),(Y,Y,T),(Y,T,Y),(T,Y,Y)}   </a:t>
            </a:r>
            <a:r>
              <a:rPr lang="tr-TR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s(A)=7</a:t>
            </a:r>
          </a:p>
          <a:p>
            <a:r>
              <a:rPr lang="tr-TR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B={(T,T,T)} üçünün tura olması s(B)=1</a:t>
            </a:r>
            <a:endParaRPr lang="tr-TR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tr-TR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 dirty="0"/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164440"/>
              </p:ext>
            </p:extLst>
          </p:nvPr>
        </p:nvGraphicFramePr>
        <p:xfrm>
          <a:off x="2411760" y="4597679"/>
          <a:ext cx="3190875" cy="180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2" name="Denklem" r:id="rId4" imgW="1434960" imgH="812520" progId="Equation.3">
                  <p:embed/>
                </p:oleObj>
              </mc:Choice>
              <mc:Fallback>
                <p:oleObj name="Denklem" r:id="rId4" imgW="1434960" imgH="8125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4597679"/>
                        <a:ext cx="3190875" cy="1800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Metin kutusu 6"/>
          <p:cNvSpPr txBox="1"/>
          <p:nvPr/>
        </p:nvSpPr>
        <p:spPr>
          <a:xfrm>
            <a:off x="759627" y="2204864"/>
            <a:ext cx="76334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Paranın en az birinin yazı,</a:t>
            </a:r>
          </a:p>
          <a:p>
            <a:r>
              <a:rPr lang="tr-TR" sz="2400" b="1" dirty="0" smtClean="0"/>
              <a:t> yani birinin yazı, ikisinin yazı, üçünün de yazı gelmesi olayı</a:t>
            </a:r>
            <a:endParaRPr lang="tr-TR" sz="2400" b="1" dirty="0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5350488" y="1037071"/>
            <a:ext cx="967048" cy="96977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dirty="0"/>
          </a:p>
        </p:txBody>
      </p:sp>
      <p:sp>
        <p:nvSpPr>
          <p:cNvPr id="9" name="Dikdörtgen 8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10" name="Slayt Numarası Yer Tutucusu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25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4400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16632"/>
            <a:ext cx="87849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ÖRNEK-41) </a:t>
            </a:r>
            <a:r>
              <a:rPr lang="tr-TR" sz="2800" b="1" dirty="0" smtClean="0"/>
              <a:t>İçerisinde 7 beyaz ve 6 sarı topun bulunduğu bir torbadan rastgele üç top seçiliyor. En az birisinin sarı olması olasılığı </a:t>
            </a:r>
            <a:r>
              <a:rPr lang="tr-TR" sz="2800" b="1" dirty="0"/>
              <a:t>kaçtır?</a:t>
            </a:r>
            <a:endParaRPr lang="tr-TR" sz="2800" dirty="0"/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350357"/>
              </p:ext>
            </p:extLst>
          </p:nvPr>
        </p:nvGraphicFramePr>
        <p:xfrm>
          <a:off x="683567" y="2996952"/>
          <a:ext cx="7795913" cy="30243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5" name="Denklem" r:id="rId3" imgW="3301920" imgH="1447560" progId="Equation.3">
                  <p:embed/>
                </p:oleObj>
              </mc:Choice>
              <mc:Fallback>
                <p:oleObj name="Denklem" r:id="rId3" imgW="3301920" imgH="1447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7" y="2996952"/>
                        <a:ext cx="7795913" cy="30243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5" y="1495968"/>
            <a:ext cx="3528392" cy="852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3808961" y="1437180"/>
            <a:ext cx="967048" cy="96977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26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960945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187624" y="332656"/>
            <a:ext cx="6624736" cy="1800200"/>
          </a:xfr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FF0000"/>
                </a:solidFill>
              </a:rPr>
              <a:t>hazırlayan</a:t>
            </a:r>
            <a:endParaRPr lang="tr-TR" sz="11500" b="1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51520" y="4509120"/>
            <a:ext cx="8712968" cy="2185214"/>
          </a:xfrm>
          <a:prstGeom prst="rect">
            <a:avLst/>
          </a:prstGeo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3600" b="1" dirty="0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2800" b="1" dirty="0">
                <a:solidFill>
                  <a:srgbClr val="FF0000"/>
                </a:solidFill>
              </a:rPr>
              <a:t>UZMAN İLKÖĞRETİM MATEMATİK ÖĞRETMENİ</a:t>
            </a:r>
          </a:p>
          <a:p>
            <a:pPr algn="r"/>
            <a:r>
              <a:rPr lang="tr-TR" sz="3600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890707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08845" y="188640"/>
            <a:ext cx="8713787" cy="923330"/>
          </a:xfrm>
          <a:prstGeom prst="rect">
            <a:avLst/>
          </a:prstGeom>
          <a:noFill/>
          <a:ln w="3175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>
                <a:solidFill>
                  <a:srgbClr val="FF0000"/>
                </a:solidFill>
              </a:rPr>
              <a:t>ÖRNEK-1) :</a:t>
            </a:r>
            <a:r>
              <a:rPr lang="tr-TR" altLang="zh-CN" dirty="0"/>
              <a:t> </a:t>
            </a:r>
            <a:r>
              <a:rPr lang="tr-TR" altLang="zh-CN" dirty="0" smtClean="0"/>
              <a:t>Bir </a:t>
            </a:r>
            <a:r>
              <a:rPr lang="tr-TR" altLang="zh-CN" dirty="0"/>
              <a:t>kutu içinde 5 tane kırmızı ve 10 tane mavi top </a:t>
            </a:r>
            <a:r>
              <a:rPr lang="tr-TR" altLang="zh-CN" dirty="0" smtClean="0"/>
              <a:t>vardır. Kutudan </a:t>
            </a:r>
            <a:r>
              <a:rPr lang="tr-TR" altLang="zh-CN" dirty="0"/>
              <a:t>alınan top geri konmamak üzere iki top </a:t>
            </a:r>
            <a:r>
              <a:rPr lang="tr-TR" altLang="zh-CN" dirty="0" smtClean="0"/>
              <a:t>alınıyor. Buna göre, alınan </a:t>
            </a:r>
            <a:r>
              <a:rPr lang="tr-TR" altLang="zh-CN" dirty="0"/>
              <a:t>topların en az birinin mavi olma o</a:t>
            </a:r>
            <a:r>
              <a:rPr lang="tr-TR" altLang="zh-CN" dirty="0" smtClean="0"/>
              <a:t>lasılığı </a:t>
            </a:r>
            <a:r>
              <a:rPr lang="tr-TR" altLang="zh-CN" dirty="0"/>
              <a:t>kaçtır?</a:t>
            </a: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845" y="1772816"/>
            <a:ext cx="2490947" cy="1377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269" y="769217"/>
            <a:ext cx="3513117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174" y="1948804"/>
            <a:ext cx="2880340" cy="1201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5514" y="1950684"/>
            <a:ext cx="3117692" cy="1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5745514" y="844586"/>
            <a:ext cx="892460" cy="100138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dirty="0"/>
          </a:p>
        </p:txBody>
      </p:sp>
      <p:sp>
        <p:nvSpPr>
          <p:cNvPr id="9" name="Dikdörtgen 8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5803693"/>
              </p:ext>
            </p:extLst>
          </p:nvPr>
        </p:nvGraphicFramePr>
        <p:xfrm>
          <a:off x="989013" y="3500438"/>
          <a:ext cx="7156450" cy="280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Denklem" r:id="rId7" imgW="3263760" imgH="1447560" progId="Equation.3">
                  <p:embed/>
                </p:oleObj>
              </mc:Choice>
              <mc:Fallback>
                <p:oleObj name="Denklem" r:id="rId7" imgW="3263760" imgH="1447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9013" y="3500438"/>
                        <a:ext cx="7156450" cy="2808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3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95327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08845" y="188640"/>
            <a:ext cx="8713787" cy="923330"/>
          </a:xfrm>
          <a:prstGeom prst="rect">
            <a:avLst/>
          </a:prstGeom>
          <a:noFill/>
          <a:ln w="3175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ÖRNEK-2) :</a:t>
            </a:r>
            <a:r>
              <a:rPr lang="tr-TR" altLang="zh-CN" dirty="0" smtClean="0"/>
              <a:t>Bir </a:t>
            </a:r>
            <a:r>
              <a:rPr lang="tr-TR" altLang="zh-CN" dirty="0"/>
              <a:t>kutu içinde 5 tane kırmızı ve 10 tane mavi top </a:t>
            </a:r>
            <a:r>
              <a:rPr lang="tr-TR" altLang="zh-CN" dirty="0" smtClean="0"/>
              <a:t>vardır. Kutudan </a:t>
            </a:r>
            <a:r>
              <a:rPr lang="tr-TR" altLang="zh-CN" dirty="0"/>
              <a:t>alınan top geri konmamak üzere iki top </a:t>
            </a:r>
            <a:r>
              <a:rPr lang="tr-TR" altLang="zh-CN" dirty="0" smtClean="0"/>
              <a:t>alınıyor. Buna göre, alınan </a:t>
            </a:r>
            <a:r>
              <a:rPr lang="tr-TR" altLang="zh-CN" dirty="0"/>
              <a:t>topların en az birinin </a:t>
            </a:r>
            <a:r>
              <a:rPr lang="tr-TR" altLang="zh-CN" dirty="0" smtClean="0"/>
              <a:t>kırmızı </a:t>
            </a:r>
            <a:r>
              <a:rPr lang="tr-TR" altLang="zh-CN" dirty="0"/>
              <a:t>olma o</a:t>
            </a:r>
            <a:r>
              <a:rPr lang="tr-TR" altLang="zh-CN" dirty="0" smtClean="0"/>
              <a:t>lasılığı </a:t>
            </a:r>
            <a:r>
              <a:rPr lang="tr-TR" altLang="zh-CN" dirty="0"/>
              <a:t>kaçtır?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467" y="1304847"/>
            <a:ext cx="2798702" cy="1548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7305" y="1916832"/>
            <a:ext cx="2458591" cy="1112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1968" y="1913853"/>
            <a:ext cx="3508870" cy="111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3" y="833552"/>
            <a:ext cx="34671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6499873" y="833553"/>
            <a:ext cx="892460" cy="8763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dirty="0"/>
          </a:p>
        </p:txBody>
      </p:sp>
      <p:sp>
        <p:nvSpPr>
          <p:cNvPr id="9" name="Dikdörtgen 8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7706165"/>
              </p:ext>
            </p:extLst>
          </p:nvPr>
        </p:nvGraphicFramePr>
        <p:xfrm>
          <a:off x="987513" y="3356992"/>
          <a:ext cx="7156450" cy="280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" name="Denklem" r:id="rId7" imgW="3263760" imgH="1447560" progId="Equation.3">
                  <p:embed/>
                </p:oleObj>
              </mc:Choice>
              <mc:Fallback>
                <p:oleObj name="Denklem" r:id="rId7" imgW="3263760" imgH="1447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7513" y="3356992"/>
                        <a:ext cx="7156450" cy="2808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4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84724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179388" y="188913"/>
            <a:ext cx="8785225" cy="644525"/>
          </a:xfrm>
          <a:prstGeom prst="rect">
            <a:avLst/>
          </a:prstGeom>
          <a:noFill/>
          <a:ln w="3175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ÖRNEK-3) </a:t>
            </a:r>
            <a:r>
              <a:rPr lang="tr-TR" altLang="zh-CN" dirty="0">
                <a:solidFill>
                  <a:srgbClr val="FF0000"/>
                </a:solidFill>
              </a:rPr>
              <a:t>:</a:t>
            </a:r>
            <a:r>
              <a:rPr lang="tr-TR" altLang="zh-CN" dirty="0"/>
              <a:t> 5 tane madeni para birlikte atılıyor. Bu paralardan en az birinin yazı gelme olasılığı kaçtır? </a:t>
            </a:r>
          </a:p>
        </p:txBody>
      </p:sp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765175"/>
            <a:ext cx="2736850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071" y="1765715"/>
            <a:ext cx="4216361" cy="1366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3563937" y="623255"/>
            <a:ext cx="818331" cy="100138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dirty="0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179387" y="3356992"/>
            <a:ext cx="8785225" cy="644525"/>
          </a:xfrm>
          <a:prstGeom prst="rect">
            <a:avLst/>
          </a:prstGeom>
          <a:noFill/>
          <a:ln w="3175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ÖRNEK-4) </a:t>
            </a:r>
            <a:r>
              <a:rPr lang="tr-TR" altLang="zh-CN" dirty="0">
                <a:solidFill>
                  <a:srgbClr val="FF0000"/>
                </a:solidFill>
              </a:rPr>
              <a:t>:</a:t>
            </a:r>
            <a:r>
              <a:rPr lang="tr-TR" altLang="zh-CN" dirty="0"/>
              <a:t> 5 tane madeni para birlikte atılıyor. Bu paralardan en az birinin </a:t>
            </a:r>
            <a:r>
              <a:rPr lang="tr-TR" altLang="zh-CN" dirty="0" smtClean="0"/>
              <a:t>tura </a:t>
            </a:r>
            <a:r>
              <a:rPr lang="tr-TR" altLang="zh-CN" dirty="0"/>
              <a:t>gelme olasılığı kaçtır? </a:t>
            </a:r>
          </a:p>
        </p:txBody>
      </p:sp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7" y="3974212"/>
            <a:ext cx="2736850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765714"/>
            <a:ext cx="3920690" cy="1303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869160"/>
            <a:ext cx="4281163" cy="1273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3102" y="4869160"/>
            <a:ext cx="4267370" cy="1355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3563936" y="3730526"/>
            <a:ext cx="818331" cy="100138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dirty="0"/>
          </a:p>
        </p:txBody>
      </p:sp>
      <p:sp>
        <p:nvSpPr>
          <p:cNvPr id="13" name="Dikdörtgen 12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5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00551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179512" y="188640"/>
            <a:ext cx="8713787" cy="644525"/>
          </a:xfrm>
          <a:prstGeom prst="rect">
            <a:avLst/>
          </a:prstGeom>
          <a:noFill/>
          <a:ln w="3175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ÖRNEK-4) </a:t>
            </a:r>
            <a:r>
              <a:rPr lang="tr-TR" altLang="zh-CN" dirty="0">
                <a:solidFill>
                  <a:srgbClr val="FF0000"/>
                </a:solidFill>
              </a:rPr>
              <a:t>:</a:t>
            </a:r>
            <a:r>
              <a:rPr lang="tr-TR" altLang="zh-CN" dirty="0"/>
              <a:t> Birlikte atılan hilesiz 3 madeni paradan en az birinin tura gelme olasılığı kaçtır? </a:t>
            </a:r>
          </a:p>
        </p:txBody>
      </p:sp>
      <p:pic>
        <p:nvPicPr>
          <p:cNvPr id="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161" y="620688"/>
            <a:ext cx="2829963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28800"/>
            <a:ext cx="5164816" cy="1664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404" y="4517650"/>
            <a:ext cx="4352001" cy="13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738" y="4653136"/>
            <a:ext cx="3393761" cy="13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3348161" y="516037"/>
            <a:ext cx="818331" cy="100138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6116" y="3429000"/>
            <a:ext cx="2016224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6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88105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179512" y="188640"/>
            <a:ext cx="8713787" cy="644525"/>
          </a:xfrm>
          <a:prstGeom prst="rect">
            <a:avLst/>
          </a:prstGeom>
          <a:noFill/>
          <a:ln w="3175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ÖRNEK-5) </a:t>
            </a:r>
            <a:r>
              <a:rPr lang="tr-TR" altLang="zh-CN" dirty="0">
                <a:solidFill>
                  <a:srgbClr val="FF0000"/>
                </a:solidFill>
              </a:rPr>
              <a:t>:</a:t>
            </a:r>
            <a:r>
              <a:rPr lang="tr-TR" altLang="zh-CN" dirty="0"/>
              <a:t> Birlikte atılan hilesiz 3 madeni paradan en az birinin </a:t>
            </a:r>
            <a:r>
              <a:rPr lang="tr-TR" altLang="zh-CN" dirty="0" smtClean="0"/>
              <a:t>yazı </a:t>
            </a:r>
            <a:r>
              <a:rPr lang="tr-TR" altLang="zh-CN" dirty="0"/>
              <a:t>gelme olasılığı kaçtır? </a:t>
            </a:r>
          </a:p>
        </p:txBody>
      </p:sp>
      <p:pic>
        <p:nvPicPr>
          <p:cNvPr id="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491" y="927335"/>
            <a:ext cx="2829963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45870"/>
            <a:ext cx="5788781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3317441" y="718034"/>
            <a:ext cx="818331" cy="100138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737" y="4546708"/>
            <a:ext cx="3305175" cy="13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055" y="4546708"/>
            <a:ext cx="4324350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3611" y="3563838"/>
            <a:ext cx="2321237" cy="531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5110639" y="66702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7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70781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50825" y="188913"/>
            <a:ext cx="8713788" cy="644525"/>
          </a:xfrm>
          <a:prstGeom prst="rect">
            <a:avLst/>
          </a:prstGeom>
          <a:noFill/>
          <a:ln w="3175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ÖRNEK-6) </a:t>
            </a:r>
            <a:r>
              <a:rPr lang="tr-TR" altLang="zh-CN" dirty="0">
                <a:solidFill>
                  <a:srgbClr val="FF0000"/>
                </a:solidFill>
              </a:rPr>
              <a:t>:</a:t>
            </a:r>
            <a:r>
              <a:rPr lang="tr-TR" altLang="zh-CN" dirty="0"/>
              <a:t> Bir torbada 4 mavi,3 kırmızı bilye vardır. Torbadan rast gele iki bilye çekiliyor. Çekilen bilyelerden en az birinin mavi olma olasılığı kaçtır? 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8</a:t>
            </a:fld>
            <a:endParaRPr lang="tr-TR" dirty="0"/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153968"/>
              </p:ext>
            </p:extLst>
          </p:nvPr>
        </p:nvGraphicFramePr>
        <p:xfrm>
          <a:off x="683568" y="2996952"/>
          <a:ext cx="7417519" cy="35282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" name="Denklem" r:id="rId3" imgW="2692080" imgH="1447560" progId="Equation.3">
                  <p:embed/>
                </p:oleObj>
              </mc:Choice>
              <mc:Fallback>
                <p:oleObj name="Denklem" r:id="rId3" imgW="2692080" imgH="1447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996952"/>
                        <a:ext cx="7417519" cy="35282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 dirty="0"/>
          </a:p>
        </p:txBody>
      </p:sp>
      <p:graphicFrame>
        <p:nvGraphicFramePr>
          <p:cNvPr id="10" name="Nesne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6934419"/>
              </p:ext>
            </p:extLst>
          </p:nvPr>
        </p:nvGraphicFramePr>
        <p:xfrm>
          <a:off x="683567" y="1988840"/>
          <a:ext cx="7410841" cy="7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7" name="Denklem" r:id="rId5" imgW="3657600" imgH="393480" progId="Equation.3">
                  <p:embed/>
                </p:oleObj>
              </mc:Choice>
              <mc:Fallback>
                <p:oleObj name="Denklem" r:id="rId5" imgW="36576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7" y="1988840"/>
                        <a:ext cx="7410841" cy="7920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9983" name="Picture 4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013275"/>
            <a:ext cx="2819400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342900" y="884055"/>
            <a:ext cx="775133" cy="100138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3347864" y="923084"/>
            <a:ext cx="5328717" cy="92333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r-TR" b="1" dirty="0" smtClean="0"/>
              <a:t>3)MK-KM-MM </a:t>
            </a:r>
            <a:r>
              <a:rPr lang="tr-TR" b="1" dirty="0"/>
              <a:t>gelme olasılıkları düşünülürse; (4/7.3/6)+(3/7.4/6)+(4/7.3/6)=</a:t>
            </a:r>
            <a:r>
              <a:rPr lang="tr-TR" b="1" dirty="0" smtClean="0"/>
              <a:t>36/42=6/7 </a:t>
            </a:r>
          </a:p>
          <a:p>
            <a:pPr algn="ctr"/>
            <a:r>
              <a:rPr lang="tr-TR" b="1" dirty="0" smtClean="0"/>
              <a:t>Cevrik Hocamın çözümü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859124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9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9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23528" y="116632"/>
            <a:ext cx="8642350" cy="644525"/>
          </a:xfrm>
          <a:prstGeom prst="rect">
            <a:avLst/>
          </a:prstGeom>
          <a:noFill/>
          <a:ln w="3175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ÖRNEK-7) </a:t>
            </a:r>
            <a:r>
              <a:rPr lang="tr-TR" altLang="zh-CN" dirty="0">
                <a:solidFill>
                  <a:srgbClr val="FF0000"/>
                </a:solidFill>
              </a:rPr>
              <a:t>:</a:t>
            </a:r>
            <a:r>
              <a:rPr lang="tr-TR" altLang="zh-CN" dirty="0"/>
              <a:t> Bir torbada 4 mavi,3 kırmızı bilye vardır. Torbadan rast gele iki bilye çekiliyor. Çekilen bilyelerden en az birinin kırmızı olma olasılığı kaçtır? </a:t>
            </a:r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9</a:t>
            </a:fld>
            <a:endParaRPr lang="tr-TR" dirty="0"/>
          </a:p>
        </p:txBody>
      </p:sp>
      <p:graphicFrame>
        <p:nvGraphicFramePr>
          <p:cNvPr id="10" name="Nesne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9875259"/>
              </p:ext>
            </p:extLst>
          </p:nvPr>
        </p:nvGraphicFramePr>
        <p:xfrm>
          <a:off x="323528" y="3068960"/>
          <a:ext cx="7632848" cy="3270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1" name="Denklem" r:id="rId3" imgW="2692080" imgH="1447560" progId="Equation.3">
                  <p:embed/>
                </p:oleObj>
              </mc:Choice>
              <mc:Fallback>
                <p:oleObj name="Denklem" r:id="rId3" imgW="2692080" imgH="1447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3068960"/>
                        <a:ext cx="7632848" cy="32707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 dirty="0"/>
          </a:p>
        </p:txBody>
      </p:sp>
      <p:graphicFrame>
        <p:nvGraphicFramePr>
          <p:cNvPr id="12" name="Nesne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5423185"/>
              </p:ext>
            </p:extLst>
          </p:nvPr>
        </p:nvGraphicFramePr>
        <p:xfrm>
          <a:off x="292894" y="2060848"/>
          <a:ext cx="8558212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2" name="Denklem" r:id="rId5" imgW="3898800" imgH="393480" progId="Equation.3">
                  <p:embed/>
                </p:oleObj>
              </mc:Choice>
              <mc:Fallback>
                <p:oleObj name="Denklem" r:id="rId5" imgW="38988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894" y="2060848"/>
                        <a:ext cx="8558212" cy="857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4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013275"/>
            <a:ext cx="2819400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2475182" y="884055"/>
            <a:ext cx="872682" cy="100138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3707904" y="1061583"/>
            <a:ext cx="4572000" cy="92333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ctr"/>
            <a:r>
              <a:rPr lang="tr-TR" b="1" dirty="0" smtClean="0"/>
              <a:t>3) MK-KM-KK </a:t>
            </a:r>
            <a:r>
              <a:rPr lang="tr-TR" b="1" dirty="0"/>
              <a:t>gelme olasılıkları düşünülürse; (4/7.3/6)+(3/7.4/6)+(3/7.2/6)=</a:t>
            </a:r>
            <a:r>
              <a:rPr lang="tr-TR" b="1" dirty="0" smtClean="0"/>
              <a:t>30/42=5/7</a:t>
            </a:r>
          </a:p>
          <a:p>
            <a:pPr algn="ctr"/>
            <a:r>
              <a:rPr lang="tr-TR" b="1" dirty="0" smtClean="0"/>
              <a:t>Cevrik Hocamın çözümüdür. Teşekkürler …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1080863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2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756</Words>
  <Application>Microsoft Office PowerPoint</Application>
  <PresentationFormat>Ekran Gösterisi (4:3)</PresentationFormat>
  <Paragraphs>104</Paragraphs>
  <Slides>27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29" baseType="lpstr">
      <vt:lpstr>Ofis Teması</vt:lpstr>
      <vt:lpstr>Denklem</vt:lpstr>
      <vt:lpstr>EN AZ BİR OLASILIK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hazırlayan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heronmatematik@hotmail.com</dc:creator>
  <cp:lastModifiedBy>heronmatematik@hotmail.com</cp:lastModifiedBy>
  <cp:revision>16</cp:revision>
  <dcterms:created xsi:type="dcterms:W3CDTF">2013-05-01T09:25:58Z</dcterms:created>
  <dcterms:modified xsi:type="dcterms:W3CDTF">2013-06-05T14:19:44Z</dcterms:modified>
</cp:coreProperties>
</file>